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2" r:id="rId4"/>
    <p:sldId id="263" r:id="rId5"/>
    <p:sldId id="265" r:id="rId6"/>
    <p:sldId id="264" r:id="rId7"/>
    <p:sldId id="258" r:id="rId8"/>
    <p:sldId id="259" r:id="rId9"/>
    <p:sldId id="260" r:id="rId10"/>
    <p:sldId id="261" r:id="rId11"/>
    <p:sldId id="266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-80" charset="0"/>
        <a:ea typeface="ＭＳ Ｐゴシック" pitchFamily="-8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-80" charset="0"/>
        <a:ea typeface="ＭＳ Ｐゴシック" pitchFamily="-8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-80" charset="0"/>
        <a:ea typeface="ＭＳ Ｐゴシック" pitchFamily="-8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-80" charset="0"/>
        <a:ea typeface="ＭＳ Ｐゴシック" pitchFamily="-8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-80" charset="0"/>
        <a:ea typeface="ＭＳ Ｐゴシック" pitchFamily="-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-80" charset="0"/>
        <a:ea typeface="ＭＳ Ｐゴシック" pitchFamily="-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-80" charset="0"/>
        <a:ea typeface="ＭＳ Ｐゴシック" pitchFamily="-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-80" charset="0"/>
        <a:ea typeface="ＭＳ Ｐゴシック" pitchFamily="-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-80" charset="0"/>
        <a:ea typeface="ＭＳ Ｐゴシック" pitchFamily="-8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8DA6507B-F1AF-44BE-88F5-FB384DF0B1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64EFAC3F-EDC3-4B2C-84F4-AFFE4AE66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-80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-80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-8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-80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-80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-80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-80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-80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-80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-80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-8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inv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990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276600"/>
            <a:ext cx="7772400" cy="1219200"/>
          </a:xfrm>
        </p:spPr>
        <p:txBody>
          <a:bodyPr anchor="ctr"/>
          <a:lstStyle>
            <a:lvl1pPr marL="0" indent="0" algn="ctr">
              <a:buFont typeface="Wingdings" pitchFamily="-80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94E1D6-1C02-4682-937C-4635E9278D87}" type="datetime1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70E46D-3877-4D40-8A4C-57B917B44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BA96E-C3B4-4B01-A916-B3397F73B664}" type="datetime1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9EB96-7DF4-496A-AE41-56896501D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717C8-86A1-4474-A3C1-07688C1272E4}" type="datetime1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45126-60DB-4352-B5A9-65E82C925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298E9-90FA-4867-A65D-676A646EBF8B}" type="datetime1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2ECA0-0315-440D-AE66-58E196F44C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77F57-6C49-4A7A-8888-88A521B3BC5E}" type="datetime1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98302-78C2-4D5E-BA2B-6D44B7F808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60770-E916-41B8-BC8B-C4B300BDECC2}" type="datetime1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98EF8-2DD5-4BB1-923B-DE47B40CD0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87583-8248-44CF-B727-802D88821E66}" type="datetime1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F1A97-1DDE-4CAB-AF28-28448FCD9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46165-91C5-4460-9277-FBEFB5DAA5BC}" type="datetime1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4DBEB-8661-4EAB-8563-0B796B185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AD9C7-F813-4DEE-91FF-635AECB6B535}" type="datetime1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918C9-3AB0-4C2A-A209-E4A5466F81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8065B-2944-45F0-8521-F8E28F193B89}" type="datetime1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F0DC0-EFB2-4AF0-A0C2-4ED4F1040B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C4D76-B8B2-459E-8AA8-FF2544583353}" type="datetime1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50354-3670-4FFB-8FBC-7B1E936745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75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latin typeface="+mn-lt"/>
              </a:defRPr>
            </a:lvl1pPr>
          </a:lstStyle>
          <a:p>
            <a:pPr>
              <a:defRPr/>
            </a:pPr>
            <a:fld id="{9D5DF17E-0C39-4D98-8260-3FECDA955D93}" type="datetime1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latin typeface="+mn-lt"/>
              </a:defRPr>
            </a:lvl1pPr>
          </a:lstStyle>
          <a:p>
            <a:pPr>
              <a:defRPr/>
            </a:pPr>
            <a:fld id="{6658DE31-CE61-4463-8F75-16ED372C5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3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5pPr>
      <a:lvl6pPr marL="457200"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6pPr>
      <a:lvl7pPr marL="914400"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7pPr>
      <a:lvl8pPr marL="1371600"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8pPr>
      <a:lvl9pPr marL="1828800"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80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80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80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80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80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80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80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80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80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295400" y="1066800"/>
            <a:ext cx="7086600" cy="1431925"/>
          </a:xfrm>
        </p:spPr>
        <p:txBody>
          <a:bodyPr anchor="b">
            <a:noAutofit/>
          </a:bodyPr>
          <a:lstStyle/>
          <a:p>
            <a:pPr algn="l"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Problem-Based Learning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200400"/>
            <a:ext cx="6534150" cy="1349375"/>
          </a:xfrm>
        </p:spPr>
        <p:txBody>
          <a:bodyPr>
            <a:noAutofit/>
          </a:bodyPr>
          <a:lstStyle/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Wingdings" pitchFamily="-80" charset="2"/>
              <a:buNone/>
              <a:defRPr/>
            </a:pPr>
            <a:endParaRPr lang="en-US" sz="1200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Wingdings" pitchFamily="-80" charset="2"/>
              <a:buNone/>
              <a:defRPr/>
            </a:pPr>
            <a:endParaRPr lang="en-US" sz="1200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Wingdings" pitchFamily="-80" charset="2"/>
              <a:buNone/>
              <a:defRPr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Terry </a:t>
            </a:r>
            <a:r>
              <a:rPr lang="en-US" sz="2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Goodin</a:t>
            </a:r>
            <a:endParaRPr lang="en-US" sz="24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Wingdings" pitchFamily="-80" charset="2"/>
              <a:buNone/>
              <a:defRPr/>
            </a:pPr>
            <a:endParaRPr lang="en-US" sz="24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Wingdings" pitchFamily="-80" charset="2"/>
              <a:buNone/>
              <a:defRPr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Middle Tennessee State University</a:t>
            </a: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Wingdings" pitchFamily="-80" charset="2"/>
              <a:buNone/>
              <a:defRPr/>
            </a:pPr>
            <a:endParaRPr lang="en-US" sz="24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Wingdings" pitchFamily="-80" charset="2"/>
              <a:buNone/>
              <a:defRPr/>
            </a:pPr>
            <a:endParaRPr lang="en-US" sz="24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 advClick="0" advTm="800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543800" cy="14319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6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Problem-Based Learning</a:t>
            </a:r>
            <a:br>
              <a:rPr lang="en-US" sz="360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Learning Grid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828800"/>
            <a:ext cx="3886200" cy="41148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-80" charset="2"/>
              <a:buNone/>
              <a:defRPr/>
            </a:pPr>
            <a:endParaRPr 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27669" name="Group 21"/>
          <p:cNvGraphicFramePr>
            <a:graphicFrameLocks noGrp="1"/>
          </p:cNvGraphicFramePr>
          <p:nvPr>
            <p:ph sz="half" idx="4294967295"/>
          </p:nvPr>
        </p:nvGraphicFramePr>
        <p:xfrm>
          <a:off x="0" y="1828800"/>
          <a:ext cx="9144000" cy="4495800"/>
        </p:xfrm>
        <a:graphic>
          <a:graphicData uri="http://schemas.openxmlformats.org/drawingml/2006/table">
            <a:tbl>
              <a:tblPr/>
              <a:tblGrid>
                <a:gridCol w="2803584"/>
                <a:gridCol w="2113472"/>
                <a:gridCol w="2113472"/>
                <a:gridCol w="2113472"/>
              </a:tblGrid>
              <a:tr h="1381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80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-80" charset="0"/>
                          <a:ea typeface="ＭＳ Ｐゴシック" pitchFamily="-80" charset="-128"/>
                        </a:rPr>
                        <a:t>Key Points / Problems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80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-80" charset="0"/>
                          <a:ea typeface="ＭＳ Ｐゴシック" pitchFamily="-80" charset="-128"/>
                        </a:rPr>
                        <a:t>Hypotheses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80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-80" charset="0"/>
                          <a:ea typeface="ＭＳ Ｐゴシック" pitchFamily="-80" charset="-128"/>
                        </a:rPr>
                        <a:t>Information Needed / Next Steps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80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-80" charset="0"/>
                          <a:ea typeface="ＭＳ Ｐゴシック" pitchFamily="-80" charset="-128"/>
                        </a:rPr>
                        <a:t> Learning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80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-80" charset="0"/>
                          <a:ea typeface="ＭＳ Ｐゴシック" pitchFamily="-80" charset="-128"/>
                        </a:rPr>
                        <a:t>Tasks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4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80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-80" charset="0"/>
                          <a:ea typeface="ＭＳ Ｐゴシック" pitchFamily="-80" charset="-128"/>
                        </a:rPr>
                        <a:t>Clearly define the problems that you see, along with any sub-problems that must first be addressed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-80" charset="0"/>
                          <a:ea typeface="ＭＳ Ｐゴシック" pitchFamily="-80" charset="-128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80" charset="2"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-80" charset="0"/>
                        <a:ea typeface="ＭＳ Ｐゴシック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80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-80" charset="0"/>
                        <a:ea typeface="ＭＳ Ｐゴシック" pitchFamily="-8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80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-80" charset="0"/>
                          <a:ea typeface="ＭＳ Ｐゴシック" pitchFamily="-80" charset="-128"/>
                        </a:rPr>
                        <a:t>Analyze the problem and provide your initial thoughts. List possible solutions as you progress. These will change as you gain more understanding about the problem(s).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80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-80" charset="0"/>
                          <a:ea typeface="ＭＳ Ｐゴシック" pitchFamily="-80" charset="-128"/>
                        </a:rPr>
                        <a:t>List the knowledge, relevant information or skills that you need and don’t have.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80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-80" charset="0"/>
                          <a:ea typeface="ＭＳ Ｐゴシック" pitchFamily="-80" charset="-128"/>
                        </a:rPr>
                        <a:t>Clarify how you will get the information and understanding needed to reach possible solutions. Don’t think of this category as typical learning objectives. This is more of a “jigsaw” process or “task list” you will use to delegate research assignments to your fellow group members.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 advTm="8000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057400" y="2743200"/>
            <a:ext cx="5105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tx2"/>
                </a:solidFill>
              </a:rPr>
              <a:t>For More Information Contact</a:t>
            </a:r>
          </a:p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tx2"/>
                </a:solidFill>
              </a:rPr>
              <a:t>Terry </a:t>
            </a:r>
            <a:r>
              <a:rPr lang="en-US" dirty="0" err="1" smtClean="0">
                <a:solidFill>
                  <a:schemeClr val="tx2"/>
                </a:solidFill>
              </a:rPr>
              <a:t>Goodin</a:t>
            </a:r>
            <a:endParaRPr lang="en-US" dirty="0" smtClean="0">
              <a:solidFill>
                <a:schemeClr val="tx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tx2"/>
                </a:solidFill>
              </a:rPr>
              <a:t>Middle Tennessee State University</a:t>
            </a:r>
          </a:p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tx2"/>
                </a:solidFill>
              </a:rPr>
              <a:t>tgoodin@mtsu.edu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Problem-Based Learning</a:t>
            </a:r>
          </a:p>
        </p:txBody>
      </p:sp>
    </p:spTree>
  </p:cSld>
  <p:clrMapOvr>
    <a:masterClrMapping/>
  </p:clrMapOvr>
  <p:transition spd="med" advClick="0" advTm="8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Problem-Based Learning (PBL)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What is  NOT PBL?</a:t>
            </a: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Just another teaching method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On the job training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Vocation education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Case-based teaching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Ill-structured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What is PBL?</a:t>
            </a: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Situated Cognition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Cognitive Apprentices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 Way to Learn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Knowing and Doing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Andragogy and Pedagogy</a:t>
            </a: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100" name="Picture 5" descr="E1_ScientificMetho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590800"/>
            <a:ext cx="3429000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Problem-Based Learning (PBL)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features of PBL?</a:t>
            </a:r>
          </a:p>
          <a:p>
            <a:pPr eaLnBrk="1" hangingPunct="1">
              <a:lnSpc>
                <a:spcPct val="80000"/>
              </a:lnSpc>
              <a:buFont typeface="Wingdings" pitchFamily="-80" charset="2"/>
              <a:buNone/>
              <a:defRPr/>
            </a:pP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Situated cognition - learning is positioned, or “situated,” in the context of actual practice.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“Knowing and doing” (Bridges &amp; Hallinger, 1995, p. 5).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Begins with a problem and organizes content knowledge acquisition around the solution.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Makes use of students’ prior knowledge, gives them control over their learning, and allows them to practice their newfound understandings in the context of the workplace.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Offers us the special ability to target problems that are actually occurring in practice and to write learning scenarios based on those problems.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 advClick="0" advTm="800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PBL Continuum</a:t>
            </a:r>
          </a:p>
        </p:txBody>
      </p:sp>
      <p:cxnSp>
        <p:nvCxnSpPr>
          <p:cNvPr id="6147" name="Straight Arrow Connector 4"/>
          <p:cNvCxnSpPr>
            <a:cxnSpLocks noChangeShapeType="1"/>
          </p:cNvCxnSpPr>
          <p:nvPr/>
        </p:nvCxnSpPr>
        <p:spPr bwMode="auto">
          <a:xfrm>
            <a:off x="990600" y="4419600"/>
            <a:ext cx="7162800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grpSp>
        <p:nvGrpSpPr>
          <p:cNvPr id="6148" name="Group 13"/>
          <p:cNvGrpSpPr>
            <a:grpSpLocks/>
          </p:cNvGrpSpPr>
          <p:nvPr/>
        </p:nvGrpSpPr>
        <p:grpSpPr bwMode="auto">
          <a:xfrm>
            <a:off x="228600" y="3962400"/>
            <a:ext cx="8742363" cy="366713"/>
            <a:chOff x="850338" y="3657600"/>
            <a:chExt cx="7350266" cy="366713"/>
          </a:xfrm>
        </p:grpSpPr>
        <p:sp>
          <p:nvSpPr>
            <p:cNvPr id="6182" name="TextBox 5"/>
            <p:cNvSpPr txBox="1">
              <a:spLocks noChangeArrowheads="1"/>
            </p:cNvSpPr>
            <p:nvPr/>
          </p:nvSpPr>
          <p:spPr bwMode="auto">
            <a:xfrm>
              <a:off x="850338" y="3657600"/>
              <a:ext cx="1904636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800"/>
                <a:t>Instructor Led</a:t>
              </a:r>
            </a:p>
          </p:txBody>
        </p:sp>
        <p:sp>
          <p:nvSpPr>
            <p:cNvPr id="6183" name="TextBox 6"/>
            <p:cNvSpPr txBox="1">
              <a:spLocks noChangeArrowheads="1"/>
            </p:cNvSpPr>
            <p:nvPr/>
          </p:nvSpPr>
          <p:spPr bwMode="auto">
            <a:xfrm>
              <a:off x="6295968" y="3657600"/>
              <a:ext cx="1904636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0" hangingPunct="0"/>
              <a:r>
                <a:rPr lang="en-US" sz="1800"/>
                <a:t>Student Led</a:t>
              </a:r>
              <a:endParaRPr lang="en-US" sz="180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1371600" y="3810000"/>
            <a:ext cx="6324600" cy="1295400"/>
            <a:chOff x="1371600" y="2971800"/>
            <a:chExt cx="6324600" cy="1295400"/>
          </a:xfrm>
        </p:grpSpPr>
        <p:grpSp>
          <p:nvGrpSpPr>
            <p:cNvPr id="6161" name="Group 20"/>
            <p:cNvGrpSpPr>
              <a:grpSpLocks/>
            </p:cNvGrpSpPr>
            <p:nvPr/>
          </p:nvGrpSpPr>
          <p:grpSpPr bwMode="auto">
            <a:xfrm>
              <a:off x="5486400" y="2971800"/>
              <a:ext cx="2209800" cy="1295400"/>
              <a:chOff x="1295400" y="2971800"/>
              <a:chExt cx="5791200" cy="1295400"/>
            </a:xfrm>
          </p:grpSpPr>
          <p:sp>
            <p:nvSpPr>
              <p:cNvPr id="30" name="Curved Up Arrow 29"/>
              <p:cNvSpPr/>
              <p:nvPr/>
            </p:nvSpPr>
            <p:spPr>
              <a:xfrm rot="10800000" flipH="1">
                <a:off x="5867620" y="2971800"/>
                <a:ext cx="1218980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31" name="Curved Up Arrow 30"/>
              <p:cNvSpPr/>
              <p:nvPr/>
            </p:nvSpPr>
            <p:spPr>
              <a:xfrm>
                <a:off x="4952344" y="3505200"/>
                <a:ext cx="1218980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32" name="Curved Up Arrow 31"/>
              <p:cNvSpPr/>
              <p:nvPr/>
            </p:nvSpPr>
            <p:spPr>
              <a:xfrm rot="10800000" flipH="1">
                <a:off x="4037069" y="2971800"/>
                <a:ext cx="1218980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33" name="Curved Up Arrow 32"/>
              <p:cNvSpPr/>
              <p:nvPr/>
            </p:nvSpPr>
            <p:spPr>
              <a:xfrm>
                <a:off x="3125952" y="3505200"/>
                <a:ext cx="1218982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34" name="Curved Up Arrow 33"/>
              <p:cNvSpPr/>
              <p:nvPr/>
            </p:nvSpPr>
            <p:spPr>
              <a:xfrm rot="10800000" flipH="1">
                <a:off x="2210676" y="2971800"/>
                <a:ext cx="1218982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35" name="Curved Up Arrow 34"/>
              <p:cNvSpPr/>
              <p:nvPr/>
            </p:nvSpPr>
            <p:spPr>
              <a:xfrm>
                <a:off x="1295400" y="3505200"/>
                <a:ext cx="1218982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</p:grpSp>
        <p:grpSp>
          <p:nvGrpSpPr>
            <p:cNvPr id="6162" name="Group 20"/>
            <p:cNvGrpSpPr>
              <a:grpSpLocks/>
            </p:cNvGrpSpPr>
            <p:nvPr/>
          </p:nvGrpSpPr>
          <p:grpSpPr bwMode="auto">
            <a:xfrm>
              <a:off x="3429000" y="2971800"/>
              <a:ext cx="2209800" cy="1295400"/>
              <a:chOff x="1295400" y="2971800"/>
              <a:chExt cx="5791200" cy="1295400"/>
            </a:xfrm>
          </p:grpSpPr>
          <p:sp>
            <p:nvSpPr>
              <p:cNvPr id="23" name="Curved Up Arrow 22"/>
              <p:cNvSpPr/>
              <p:nvPr/>
            </p:nvSpPr>
            <p:spPr>
              <a:xfrm rot="10800000" flipH="1">
                <a:off x="5867620" y="2971800"/>
                <a:ext cx="1218980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24" name="Curved Up Arrow 23"/>
              <p:cNvSpPr/>
              <p:nvPr/>
            </p:nvSpPr>
            <p:spPr>
              <a:xfrm>
                <a:off x="4952344" y="3505200"/>
                <a:ext cx="1218980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25" name="Curved Up Arrow 24"/>
              <p:cNvSpPr/>
              <p:nvPr/>
            </p:nvSpPr>
            <p:spPr>
              <a:xfrm rot="10800000" flipH="1">
                <a:off x="4037069" y="2971800"/>
                <a:ext cx="1218980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26" name="Curved Up Arrow 25"/>
              <p:cNvSpPr/>
              <p:nvPr/>
            </p:nvSpPr>
            <p:spPr>
              <a:xfrm>
                <a:off x="3125952" y="3505200"/>
                <a:ext cx="1218982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27" name="Curved Up Arrow 26"/>
              <p:cNvSpPr/>
              <p:nvPr/>
            </p:nvSpPr>
            <p:spPr>
              <a:xfrm rot="10800000" flipH="1">
                <a:off x="2210676" y="2971800"/>
                <a:ext cx="1218982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28" name="Curved Up Arrow 27"/>
              <p:cNvSpPr/>
              <p:nvPr/>
            </p:nvSpPr>
            <p:spPr>
              <a:xfrm>
                <a:off x="1295400" y="3505200"/>
                <a:ext cx="1218982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</p:grpSp>
        <p:grpSp>
          <p:nvGrpSpPr>
            <p:cNvPr id="6163" name="Group 20"/>
            <p:cNvGrpSpPr>
              <a:grpSpLocks/>
            </p:cNvGrpSpPr>
            <p:nvPr/>
          </p:nvGrpSpPr>
          <p:grpSpPr bwMode="auto">
            <a:xfrm>
              <a:off x="1371600" y="2971800"/>
              <a:ext cx="2209800" cy="1295400"/>
              <a:chOff x="1295400" y="2971800"/>
              <a:chExt cx="5791200" cy="1295400"/>
            </a:xfrm>
          </p:grpSpPr>
          <p:sp>
            <p:nvSpPr>
              <p:cNvPr id="20" name="Curved Up Arrow 19"/>
              <p:cNvSpPr/>
              <p:nvPr/>
            </p:nvSpPr>
            <p:spPr>
              <a:xfrm rot="10800000" flipH="1">
                <a:off x="5867620" y="2971800"/>
                <a:ext cx="1218980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17" name="Curved Up Arrow 16"/>
              <p:cNvSpPr/>
              <p:nvPr/>
            </p:nvSpPr>
            <p:spPr>
              <a:xfrm>
                <a:off x="4952344" y="3505200"/>
                <a:ext cx="1218980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19" name="Curved Up Arrow 18"/>
              <p:cNvSpPr/>
              <p:nvPr/>
            </p:nvSpPr>
            <p:spPr>
              <a:xfrm rot="10800000" flipH="1">
                <a:off x="4037069" y="2971800"/>
                <a:ext cx="1218980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16" name="Curved Up Arrow 15"/>
              <p:cNvSpPr/>
              <p:nvPr/>
            </p:nvSpPr>
            <p:spPr>
              <a:xfrm>
                <a:off x="3125952" y="3505200"/>
                <a:ext cx="1218982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18" name="Curved Up Arrow 17"/>
              <p:cNvSpPr/>
              <p:nvPr/>
            </p:nvSpPr>
            <p:spPr>
              <a:xfrm rot="10800000" flipH="1">
                <a:off x="2210676" y="2971800"/>
                <a:ext cx="1218982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  <p:sp>
            <p:nvSpPr>
              <p:cNvPr id="15" name="Curved Up Arrow 14"/>
              <p:cNvSpPr/>
              <p:nvPr/>
            </p:nvSpPr>
            <p:spPr>
              <a:xfrm>
                <a:off x="1295400" y="3505200"/>
                <a:ext cx="1218982" cy="762000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800">
                  <a:solidFill>
                    <a:schemeClr val="tx1"/>
                  </a:solidFill>
                  <a:latin typeface="Book Antiqua" pitchFamily="-80" charset="0"/>
                  <a:ea typeface="ＭＳ Ｐゴシック" pitchFamily="-80" charset="-128"/>
                </a:endParaRPr>
              </a:p>
            </p:txBody>
          </p:sp>
        </p:grpSp>
      </p:grpSp>
      <p:sp>
        <p:nvSpPr>
          <p:cNvPr id="21" name="TextBox 20"/>
          <p:cNvSpPr txBox="1">
            <a:spLocks noChangeArrowheads="1"/>
          </p:cNvSpPr>
          <p:nvPr/>
        </p:nvSpPr>
        <p:spPr bwMode="auto">
          <a:xfrm rot="2455483">
            <a:off x="1400175" y="5335588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solidFill>
                  <a:srgbClr val="FFC000"/>
                </a:solidFill>
              </a:rPr>
              <a:t>Assessment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 rot="2455483">
            <a:off x="3381375" y="5335588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solidFill>
                  <a:srgbClr val="FFC000"/>
                </a:solidFill>
              </a:rPr>
              <a:t>Assessment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 rot="2455483">
            <a:off x="5362575" y="5335588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solidFill>
                  <a:srgbClr val="FFC000"/>
                </a:solidFill>
              </a:rPr>
              <a:t>Assessment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 rot="2455483">
            <a:off x="6962775" y="5335588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solidFill>
                  <a:srgbClr val="FFC000"/>
                </a:solidFill>
              </a:rPr>
              <a:t>Assessment</a:t>
            </a:r>
          </a:p>
        </p:txBody>
      </p:sp>
      <p:sp>
        <p:nvSpPr>
          <p:cNvPr id="6154" name="TextBox 44"/>
          <p:cNvSpPr txBox="1">
            <a:spLocks noChangeArrowheads="1"/>
          </p:cNvSpPr>
          <p:nvPr/>
        </p:nvSpPr>
        <p:spPr bwMode="auto">
          <a:xfrm>
            <a:off x="2133600" y="1752600"/>
            <a:ext cx="480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 b="1"/>
              <a:t>Teaching Methods</a:t>
            </a:r>
            <a:r>
              <a:rPr lang="en-US" sz="18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 rot="-2430991">
            <a:off x="5710238" y="3014663"/>
            <a:ext cx="1219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/>
              <a:t>Jigsaw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 rot="-2374042">
            <a:off x="2368550" y="2738438"/>
            <a:ext cx="213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800"/>
              <a:t>Project Based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 rot="-2360104">
            <a:off x="1397000" y="2741613"/>
            <a:ext cx="213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800"/>
              <a:t>Socratic Seminar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 rot="-2514599">
            <a:off x="7145338" y="3059113"/>
            <a:ext cx="1089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/>
              <a:t>Inquiry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 rot="-2337349">
            <a:off x="4160838" y="3008313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800"/>
              <a:t>Role Play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 rot="-2415998">
            <a:off x="3302000" y="2960688"/>
            <a:ext cx="1419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800"/>
              <a:t>Debate</a:t>
            </a:r>
          </a:p>
        </p:txBody>
      </p:sp>
    </p:spTree>
  </p:cSld>
  <p:clrMapOvr>
    <a:masterClrMapping/>
  </p:clrMapOvr>
  <p:transition spd="med" advClick="0" advTm="8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7" grpId="0"/>
      <p:bldP spid="38" grpId="0"/>
      <p:bldP spid="39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The Importance of Context</a:t>
            </a:r>
          </a:p>
        </p:txBody>
      </p:sp>
      <p:grpSp>
        <p:nvGrpSpPr>
          <p:cNvPr id="7171" name="Group 14"/>
          <p:cNvGrpSpPr>
            <a:grpSpLocks/>
          </p:cNvGrpSpPr>
          <p:nvPr/>
        </p:nvGrpSpPr>
        <p:grpSpPr bwMode="auto">
          <a:xfrm>
            <a:off x="609600" y="2667000"/>
            <a:ext cx="7924800" cy="2286000"/>
            <a:chOff x="609600" y="2667000"/>
            <a:chExt cx="7924800" cy="2286000"/>
          </a:xfrm>
        </p:grpSpPr>
        <p:sp>
          <p:nvSpPr>
            <p:cNvPr id="4" name="Oval 3"/>
            <p:cNvSpPr/>
            <p:nvPr/>
          </p:nvSpPr>
          <p:spPr>
            <a:xfrm>
              <a:off x="609600" y="2667000"/>
              <a:ext cx="2286000" cy="2286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800">
                <a:solidFill>
                  <a:srgbClr val="FFFFFF"/>
                </a:solidFill>
                <a:latin typeface="Book Antiqua" pitchFamily="-80" charset="0"/>
                <a:ea typeface="ＭＳ Ｐゴシック" pitchFamily="-80" charset="-128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6248400" y="2667000"/>
              <a:ext cx="2286000" cy="2286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800">
                <a:solidFill>
                  <a:srgbClr val="FFFFFF"/>
                </a:solidFill>
                <a:latin typeface="Book Antiqua" pitchFamily="-80" charset="0"/>
                <a:ea typeface="ＭＳ Ｐゴシック" pitchFamily="-80" charset="-128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71900" y="2971800"/>
              <a:ext cx="1676400" cy="36988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1800" b="1" dirty="0">
                  <a:solidFill>
                    <a:srgbClr val="000000"/>
                  </a:solidFill>
                  <a:latin typeface="Book Antiqua" pitchFamily="-80" charset="0"/>
                  <a:ea typeface="ＭＳ Ｐゴシック" pitchFamily="-80" charset="-128"/>
                </a:rPr>
                <a:t>Content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71900" y="3429000"/>
              <a:ext cx="1676400" cy="36988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1800" b="1" dirty="0">
                  <a:solidFill>
                    <a:srgbClr val="000000"/>
                  </a:solidFill>
                  <a:latin typeface="Book Antiqua" pitchFamily="-80" charset="0"/>
                  <a:ea typeface="ＭＳ Ｐゴシック" pitchFamily="-80" charset="-128"/>
                </a:rPr>
                <a:t>Content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71900" y="3886200"/>
              <a:ext cx="1676400" cy="36988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1800" b="1" dirty="0">
                  <a:solidFill>
                    <a:srgbClr val="000000"/>
                  </a:solidFill>
                  <a:latin typeface="Book Antiqua" pitchFamily="-80" charset="0"/>
                  <a:ea typeface="ＭＳ Ｐゴシック" pitchFamily="-80" charset="-128"/>
                </a:rPr>
                <a:t>Content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71900" y="4343400"/>
              <a:ext cx="1676400" cy="36988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1800" b="1" dirty="0">
                  <a:solidFill>
                    <a:srgbClr val="000000"/>
                  </a:solidFill>
                  <a:latin typeface="Book Antiqua" pitchFamily="-80" charset="0"/>
                  <a:ea typeface="ＭＳ Ｐゴシック" pitchFamily="-80" charset="-128"/>
                </a:rPr>
                <a:t>Content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14400" y="3581400"/>
              <a:ext cx="1676400" cy="36988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1800" b="1" dirty="0">
                  <a:solidFill>
                    <a:srgbClr val="000000"/>
                  </a:solidFill>
                  <a:latin typeface="Book Antiqua" pitchFamily="-80" charset="0"/>
                  <a:ea typeface="ＭＳ Ｐゴシック" pitchFamily="-80" charset="-128"/>
                </a:rPr>
                <a:t>Context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553200" y="3581400"/>
              <a:ext cx="1676400" cy="36988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1800" b="1" dirty="0">
                  <a:solidFill>
                    <a:srgbClr val="000000"/>
                  </a:solidFill>
                  <a:latin typeface="Book Antiqua" pitchFamily="-80" charset="0"/>
                  <a:ea typeface="ＭＳ Ｐゴシック" pitchFamily="-80" charset="-128"/>
                </a:rPr>
                <a:t>Context</a:t>
              </a:r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2743200" y="3429000"/>
              <a:ext cx="914400" cy="685800"/>
            </a:xfrm>
            <a:prstGeom prst="righ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-80" charset="0"/>
                <a:ea typeface="ＭＳ Ｐゴシック" pitchFamily="-80" charset="-128"/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5562600" y="3429000"/>
              <a:ext cx="914400" cy="685800"/>
            </a:xfrm>
            <a:prstGeom prst="righ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-80" charset="0"/>
                <a:ea typeface="ＭＳ Ｐゴシック" pitchFamily="-80" charset="-128"/>
              </a:endParaRPr>
            </a:p>
          </p:txBody>
        </p:sp>
      </p:grpSp>
      <p:sp>
        <p:nvSpPr>
          <p:cNvPr id="7172" name="TextBox 15"/>
          <p:cNvSpPr txBox="1">
            <a:spLocks noChangeArrowheads="1"/>
          </p:cNvSpPr>
          <p:nvPr/>
        </p:nvSpPr>
        <p:spPr bwMode="auto">
          <a:xfrm>
            <a:off x="1828800" y="57150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chemeClr val="accent2"/>
                </a:solidFill>
              </a:rPr>
              <a:t>Whole – Part – Whole Model</a:t>
            </a:r>
          </a:p>
        </p:txBody>
      </p:sp>
      <p:sp>
        <p:nvSpPr>
          <p:cNvPr id="7173" name="TextBox 16"/>
          <p:cNvSpPr txBox="1">
            <a:spLocks noChangeArrowheads="1"/>
          </p:cNvSpPr>
          <p:nvPr/>
        </p:nvSpPr>
        <p:spPr bwMode="auto">
          <a:xfrm>
            <a:off x="1143000" y="22098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>
                <a:solidFill>
                  <a:schemeClr val="accent2"/>
                </a:solidFill>
              </a:rPr>
              <a:t>Whole</a:t>
            </a:r>
            <a:endParaRPr lang="en-US" sz="1800"/>
          </a:p>
        </p:txBody>
      </p:sp>
      <p:sp>
        <p:nvSpPr>
          <p:cNvPr id="7174" name="TextBox 17"/>
          <p:cNvSpPr txBox="1">
            <a:spLocks noChangeArrowheads="1"/>
          </p:cNvSpPr>
          <p:nvPr/>
        </p:nvSpPr>
        <p:spPr bwMode="auto">
          <a:xfrm>
            <a:off x="6781800" y="22098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>
                <a:solidFill>
                  <a:schemeClr val="accent2"/>
                </a:solidFill>
              </a:rPr>
              <a:t>Whole</a:t>
            </a:r>
            <a:endParaRPr lang="en-US" sz="1800"/>
          </a:p>
        </p:txBody>
      </p:sp>
      <p:sp>
        <p:nvSpPr>
          <p:cNvPr id="7175" name="TextBox 18"/>
          <p:cNvSpPr txBox="1">
            <a:spLocks noChangeArrowheads="1"/>
          </p:cNvSpPr>
          <p:nvPr/>
        </p:nvSpPr>
        <p:spPr bwMode="auto">
          <a:xfrm>
            <a:off x="4038600" y="22098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>
                <a:solidFill>
                  <a:schemeClr val="accent2"/>
                </a:solidFill>
              </a:rPr>
              <a:t>Part</a:t>
            </a:r>
            <a:endParaRPr lang="en-US" sz="1800"/>
          </a:p>
        </p:txBody>
      </p:sp>
    </p:spTree>
  </p:cSld>
  <p:clrMapOvr>
    <a:masterClrMapping/>
  </p:clrMapOvr>
  <p:transition spd="med" advClick="0" advTm="800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Cognitive Risk</a:t>
            </a:r>
          </a:p>
        </p:txBody>
      </p:sp>
      <p:pic>
        <p:nvPicPr>
          <p:cNvPr id="23554" name="Content Placeholder 4" descr="great-smoky-mountains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362200"/>
            <a:ext cx="3667125" cy="2933700"/>
          </a:xfrm>
        </p:spPr>
      </p:pic>
      <p:pic>
        <p:nvPicPr>
          <p:cNvPr id="8196" name="Picture 5" descr="everest-closeup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362200"/>
            <a:ext cx="3943350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685800" y="56388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/>
              <a:t>How are these the same? How are they different?</a:t>
            </a:r>
          </a:p>
        </p:txBody>
      </p:sp>
    </p:spTree>
  </p:cSld>
  <p:clrMapOvr>
    <a:masterClrMapping/>
  </p:clrMapOvr>
  <p:transition spd="med" advClick="0" advTm="8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Problem-Based Learning Modules</a:t>
            </a: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sz="20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Introduction</a:t>
            </a:r>
          </a:p>
          <a:p>
            <a:pPr eaLnBrk="1" hangingPunct="1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Learning Objectives</a:t>
            </a:r>
          </a:p>
          <a:p>
            <a:pPr eaLnBrk="1" hangingPunct="1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Problem Scenario (Scenes)</a:t>
            </a:r>
          </a:p>
          <a:p>
            <a:pPr eaLnBrk="1" hangingPunct="1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Guiding Questions</a:t>
            </a:r>
          </a:p>
          <a:p>
            <a:pPr eaLnBrk="1" hangingPunct="1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Product</a:t>
            </a:r>
          </a:p>
          <a:p>
            <a:pPr eaLnBrk="1" hangingPunct="1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Resources</a:t>
            </a:r>
          </a:p>
          <a:p>
            <a:pPr eaLnBrk="1" hangingPunct="1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Time Schedule</a:t>
            </a:r>
          </a:p>
          <a:p>
            <a:pPr eaLnBrk="1" hangingPunct="1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Assessment</a:t>
            </a:r>
          </a:p>
          <a:p>
            <a:pPr lvl="1"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220" name="Picture 6" descr="campus_school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267200"/>
            <a:ext cx="22098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286000"/>
            <a:ext cx="22098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Problem-Based Learning </a:t>
            </a:r>
            <a:br>
              <a:rPr lang="en-US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Faculty Facilitator’s Role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-80" charset="2"/>
              <a:buChar char="n"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Faculty Facilitator</a:t>
            </a:r>
          </a:p>
          <a:p>
            <a:pPr lvl="1"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oversees the group dynamics and guides the problem solving process by posing strategic questions.</a:t>
            </a:r>
          </a:p>
          <a:p>
            <a:pPr lvl="1"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is </a:t>
            </a:r>
            <a:r>
              <a:rPr lang="en-US" b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not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 source of information, but rather plays a unique role as the </a:t>
            </a:r>
            <a:r>
              <a:rPr lang="en-US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metacognitive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coach. </a:t>
            </a:r>
          </a:p>
          <a:p>
            <a:pPr lvl="1"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does </a:t>
            </a:r>
            <a:r>
              <a:rPr lang="en-US" b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not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engage in traditional teaching roles.</a:t>
            </a:r>
          </a:p>
        </p:txBody>
      </p:sp>
    </p:spTree>
  </p:cSld>
  <p:clrMapOvr>
    <a:masterClrMapping/>
  </p:clrMapOvr>
  <p:transition spd="med" advClick="0" advTm="800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7" descr="HSS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971800"/>
            <a:ext cx="281940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Problem-Based Learning</a:t>
            </a:r>
            <a:br>
              <a:rPr lang="en-US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Participant Roles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85800" y="1828800"/>
            <a:ext cx="52578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70000"/>
              </a:lnSpc>
              <a:buFont typeface="Wingdings" pitchFamily="-80" charset="2"/>
              <a:buNone/>
              <a:defRPr/>
            </a:pPr>
            <a:endParaRPr lang="en-US" sz="24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7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Quarterback</a:t>
            </a:r>
          </a:p>
          <a:p>
            <a:pPr marL="685800" lvl="1" indent="-336550">
              <a:lnSpc>
                <a:spcPct val="7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manages the discussion and ensures that all group members are able to contribute </a:t>
            </a:r>
          </a:p>
          <a:p>
            <a:pPr marL="685800" lvl="1" indent="-336550">
              <a:lnSpc>
                <a:spcPct val="7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manages the pace of the progress through the case</a:t>
            </a:r>
          </a:p>
          <a:p>
            <a:pPr marL="685800" lvl="1" indent="-336550">
              <a:lnSpc>
                <a:spcPct val="7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is also a participant</a:t>
            </a:r>
          </a:p>
          <a:p>
            <a:pPr eaLnBrk="1" hangingPunct="1">
              <a:lnSpc>
                <a:spcPct val="70000"/>
              </a:lnSpc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7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Scribe</a:t>
            </a:r>
          </a:p>
          <a:p>
            <a:pPr lvl="1" eaLnBrk="1" hangingPunct="1">
              <a:lnSpc>
                <a:spcPct val="7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serves as the recorder keeping track of key points of information, hypotheses, additional information needs and learning objectives</a:t>
            </a:r>
          </a:p>
          <a:p>
            <a:pPr lvl="1" eaLnBrk="1" hangingPunct="1">
              <a:lnSpc>
                <a:spcPct val="70000"/>
              </a:lnSpc>
              <a:buFontTx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7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The Group</a:t>
            </a:r>
          </a:p>
          <a:p>
            <a:pPr lvl="1" eaLnBrk="1" hangingPunct="1">
              <a:lnSpc>
                <a:spcPct val="7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works together to analyze and discusses the problem</a:t>
            </a:r>
          </a:p>
        </p:txBody>
      </p:sp>
    </p:spTree>
  </p:cSld>
  <p:clrMapOvr>
    <a:masterClrMapping/>
  </p:clrMapOvr>
  <p:transition spd="med" advClick="0" advTm="8000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eed">
  <a:themeElements>
    <a:clrScheme name="Speed 1">
      <a:dk1>
        <a:srgbClr val="000000"/>
      </a:dk1>
      <a:lt1>
        <a:srgbClr val="FFFFFF"/>
      </a:lt1>
      <a:dk2>
        <a:srgbClr val="000066"/>
      </a:dk2>
      <a:lt2>
        <a:srgbClr val="FF985F"/>
      </a:lt2>
      <a:accent1>
        <a:srgbClr val="A03900"/>
      </a:accent1>
      <a:accent2>
        <a:srgbClr val="DF611B"/>
      </a:accent2>
      <a:accent3>
        <a:srgbClr val="AAAAB8"/>
      </a:accent3>
      <a:accent4>
        <a:srgbClr val="DADADA"/>
      </a:accent4>
      <a:accent5>
        <a:srgbClr val="CDAEAA"/>
      </a:accent5>
      <a:accent6>
        <a:srgbClr val="CA5717"/>
      </a:accent6>
      <a:hlink>
        <a:srgbClr val="EE9D70"/>
      </a:hlink>
      <a:folHlink>
        <a:srgbClr val="D48458"/>
      </a:folHlink>
    </a:clrScheme>
    <a:fontScheme name="Spee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peed 1">
        <a:dk1>
          <a:srgbClr val="000000"/>
        </a:dk1>
        <a:lt1>
          <a:srgbClr val="FFFFFF"/>
        </a:lt1>
        <a:dk2>
          <a:srgbClr val="000066"/>
        </a:dk2>
        <a:lt2>
          <a:srgbClr val="FF985F"/>
        </a:lt2>
        <a:accent1>
          <a:srgbClr val="A03900"/>
        </a:accent1>
        <a:accent2>
          <a:srgbClr val="DF611B"/>
        </a:accent2>
        <a:accent3>
          <a:srgbClr val="AAAAB8"/>
        </a:accent3>
        <a:accent4>
          <a:srgbClr val="DADADA"/>
        </a:accent4>
        <a:accent5>
          <a:srgbClr val="CDAEAA"/>
        </a:accent5>
        <a:accent6>
          <a:srgbClr val="CA5717"/>
        </a:accent6>
        <a:hlink>
          <a:srgbClr val="EE9D70"/>
        </a:hlink>
        <a:folHlink>
          <a:srgbClr val="D4845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2004:Templates:Presentations:Designs:Speed</Template>
  <TotalTime>338</TotalTime>
  <Words>479</Words>
  <Application>Microsoft Office PowerPoint</Application>
  <PresentationFormat>On-screen Show (4:3)</PresentationFormat>
  <Paragraphs>96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Speed</vt:lpstr>
      <vt:lpstr>Problem-Based Learning</vt:lpstr>
      <vt:lpstr>Problem-Based Learning (PBL)</vt:lpstr>
      <vt:lpstr>Problem-Based Learning (PBL)</vt:lpstr>
      <vt:lpstr>PBL Continuum</vt:lpstr>
      <vt:lpstr>The Importance of Context</vt:lpstr>
      <vt:lpstr>Cognitive Risk</vt:lpstr>
      <vt:lpstr>Problem-Based Learning Modules</vt:lpstr>
      <vt:lpstr>Problem-Based Learning  Faculty Facilitator’s Role</vt:lpstr>
      <vt:lpstr>Problem-Based Learning Participant Roles</vt:lpstr>
      <vt:lpstr>Problem-Based Learning Learning Grid</vt:lpstr>
      <vt:lpstr>Slide 11</vt:lpstr>
    </vt:vector>
  </TitlesOfParts>
  <Company>Tennessee Board of Regents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Based Learning</dc:title>
  <dc:creator>khill-clarke</dc:creator>
  <cp:lastModifiedBy>TQI</cp:lastModifiedBy>
  <cp:revision>69</cp:revision>
  <dcterms:created xsi:type="dcterms:W3CDTF">2009-10-23T15:40:35Z</dcterms:created>
  <dcterms:modified xsi:type="dcterms:W3CDTF">2011-03-10T21:28:24Z</dcterms:modified>
</cp:coreProperties>
</file>